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371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878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177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1340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826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343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405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724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03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744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84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24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30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60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88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20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66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1734273-D8EC-4B2A-A301-015A7ACE5A7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C4C34B8-F8D4-484D-B248-462DAAF29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050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s://www.freeimages.com/pt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5.png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FCCE7-C559-3C25-7671-BB6D50ED7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5849" y="4231448"/>
            <a:ext cx="6915150" cy="16414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  <a:latin typeface="Bahnschrift" panose="020B0502040204020203" pitchFamily="34" charset="0"/>
              </a:rPr>
              <a:t>METAVERSE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81064D-E298-931D-AE0F-347549151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1699" y="5872938"/>
            <a:ext cx="5829300" cy="392076"/>
          </a:xfrm>
        </p:spPr>
        <p:txBody>
          <a:bodyPr>
            <a:normAutofit fontScale="85000" lnSpcReduction="2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TECNOLOGIA DO FUTURO</a:t>
            </a:r>
          </a:p>
        </p:txBody>
      </p:sp>
    </p:spTree>
    <p:extLst>
      <p:ext uri="{BB962C8B-B14F-4D97-AF65-F5344CB8AC3E}">
        <p14:creationId xmlns:p14="http://schemas.microsoft.com/office/powerpoint/2010/main" val="4053477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37A36D-4B64-35B6-326B-5482A9D4434E}"/>
              </a:ext>
            </a:extLst>
          </p:cNvPr>
          <p:cNvSpPr txBox="1"/>
          <p:nvPr/>
        </p:nvSpPr>
        <p:spPr>
          <a:xfrm>
            <a:off x="0" y="294940"/>
            <a:ext cx="5964840" cy="646331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ahnschrift Light" panose="020B0502040204020203" pitchFamily="34" charset="0"/>
              </a:rPr>
              <a:t>Estruturação – FRONT END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68D8DB5-B62E-1F26-4DF6-A8FE909BE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08" y="-152139"/>
            <a:ext cx="2613024" cy="60659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E2C8E9-0C31-A233-7C10-DE5E4D8C94EA}"/>
              </a:ext>
            </a:extLst>
          </p:cNvPr>
          <p:cNvSpPr txBox="1"/>
          <p:nvPr/>
        </p:nvSpPr>
        <p:spPr>
          <a:xfrm>
            <a:off x="8591649" y="6586088"/>
            <a:ext cx="3224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7AA420-9CBD-FC80-CAD8-D061A7926564}"/>
              </a:ext>
            </a:extLst>
          </p:cNvPr>
          <p:cNvSpPr txBox="1"/>
          <p:nvPr/>
        </p:nvSpPr>
        <p:spPr>
          <a:xfrm>
            <a:off x="180803" y="1198565"/>
            <a:ext cx="5784038" cy="549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Optamos por uma estruturação central na distribuição dos conteúdos da página Home de forma a permitir maior  otimização e reaproveitamento de código HTML e CSS  nas páginas subsequentes.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Na estruturação HTML procuramos usar nomes de  classes e </a:t>
            </a:r>
            <a:r>
              <a:rPr lang="pt-BR" sz="2400" dirty="0" err="1"/>
              <a:t>IDs</a:t>
            </a:r>
            <a:r>
              <a:rPr lang="pt-BR" sz="2400" dirty="0"/>
              <a:t> que nos auxiliasse  a entendermos o código para futuras  manutenções e atualizações do site.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 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21A19431-2494-9867-D50D-0B4FE6581F42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248400" y="2122714"/>
            <a:ext cx="1458686" cy="14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7A3BCB55-B4FB-CCFF-C4C3-EF3A7B0B65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532D2CC-EF31-B5F6-C285-898B33B3A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20896"/>
            <a:ext cx="6242162" cy="62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5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7AEAA08-19B6-2933-4AF2-A1E7E2B32E62}"/>
              </a:ext>
            </a:extLst>
          </p:cNvPr>
          <p:cNvSpPr txBox="1"/>
          <p:nvPr/>
        </p:nvSpPr>
        <p:spPr>
          <a:xfrm>
            <a:off x="9453881" y="6574687"/>
            <a:ext cx="4929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8B44C5F2-A4CD-F361-8E55-8F60D229C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925" y="-55181"/>
            <a:ext cx="2048350" cy="4755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E7787C-7389-8682-C365-3551A2B9DDFD}"/>
              </a:ext>
            </a:extLst>
          </p:cNvPr>
          <p:cNvSpPr txBox="1"/>
          <p:nvPr/>
        </p:nvSpPr>
        <p:spPr>
          <a:xfrm>
            <a:off x="0" y="154369"/>
            <a:ext cx="5964840" cy="646331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ahnschrift Light" panose="020B0502040204020203" pitchFamily="34" charset="0"/>
              </a:rPr>
              <a:t>Estruturação – FRONT END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5E19E80-0543-453E-0E99-3872E2DB2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028701"/>
            <a:ext cx="3991402" cy="548340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5EC6EA3-215F-96B1-F9E8-2CA2E303C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91" y="1028701"/>
            <a:ext cx="3800684" cy="55459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55CDCAB-B8CC-8493-AEE6-839321390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61" y="692411"/>
            <a:ext cx="3609014" cy="58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7004C8B-DB32-8848-986B-2C9FC991FD51}"/>
              </a:ext>
            </a:extLst>
          </p:cNvPr>
          <p:cNvSpPr txBox="1"/>
          <p:nvPr/>
        </p:nvSpPr>
        <p:spPr>
          <a:xfrm>
            <a:off x="0" y="146085"/>
            <a:ext cx="5964840" cy="523220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Light" panose="020B0502040204020203" pitchFamily="34" charset="0"/>
              </a:rPr>
              <a:t>Estruturação – FRONT END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A75F9F26-C536-D5F6-E55E-9DBC9F5C8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800" y="-17081"/>
            <a:ext cx="2613024" cy="60659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7A16444-6698-94FD-54C3-0AACA0F149F4}"/>
              </a:ext>
            </a:extLst>
          </p:cNvPr>
          <p:cNvSpPr txBox="1"/>
          <p:nvPr/>
        </p:nvSpPr>
        <p:spPr>
          <a:xfrm>
            <a:off x="8824914" y="6403543"/>
            <a:ext cx="3121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419471-CF22-4CCE-C2F2-6C4B49C9A0B5}"/>
              </a:ext>
            </a:extLst>
          </p:cNvPr>
          <p:cNvSpPr txBox="1"/>
          <p:nvPr/>
        </p:nvSpPr>
        <p:spPr>
          <a:xfrm>
            <a:off x="152400" y="890260"/>
            <a:ext cx="11793968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Como podemos perceber pelas telas das páginas do site no slide anterior , mantivemos a estruturação central nas demais páginas procurando manter uma harmonização no design e ao mesmo tempo otimização de código tanto HTML/CSS.</a:t>
            </a:r>
          </a:p>
          <a:p>
            <a:pPr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ECA792-0CD0-4D0D-DDE5-4662C6A9A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158512"/>
            <a:ext cx="6108909" cy="42450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3A1C98C-1475-255F-AA15-928C075A7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692" y="2158512"/>
            <a:ext cx="5833308" cy="42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96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5ABC384-35BC-83B6-AB20-CD68BFDC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816"/>
            <a:ext cx="9550707" cy="169309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F72CC3B-7082-F4C8-3923-F0AF8C09EFDE}"/>
              </a:ext>
            </a:extLst>
          </p:cNvPr>
          <p:cNvSpPr txBox="1"/>
          <p:nvPr/>
        </p:nvSpPr>
        <p:spPr>
          <a:xfrm>
            <a:off x="0" y="146085"/>
            <a:ext cx="5964840" cy="523220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Light" panose="020B0502040204020203" pitchFamily="34" charset="0"/>
              </a:rPr>
              <a:t>Estruturação – FRONT END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FF60A65C-0A00-E7D4-74FF-FA1FEBAA7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800" y="-17081"/>
            <a:ext cx="2613024" cy="60659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348736-22B0-DB86-8003-9182B953B2A4}"/>
              </a:ext>
            </a:extLst>
          </p:cNvPr>
          <p:cNvSpPr txBox="1"/>
          <p:nvPr/>
        </p:nvSpPr>
        <p:spPr>
          <a:xfrm>
            <a:off x="8824914" y="6403543"/>
            <a:ext cx="3121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0AB870-2B65-9952-CFF9-9D4FA173A7B4}"/>
              </a:ext>
            </a:extLst>
          </p:cNvPr>
          <p:cNvSpPr txBox="1"/>
          <p:nvPr/>
        </p:nvSpPr>
        <p:spPr>
          <a:xfrm>
            <a:off x="0" y="962025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Continuação: footer (rodapé)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654505-3218-7BB0-7586-A763BD199B2E}"/>
              </a:ext>
            </a:extLst>
          </p:cNvPr>
          <p:cNvSpPr txBox="1"/>
          <p:nvPr/>
        </p:nvSpPr>
        <p:spPr>
          <a:xfrm>
            <a:off x="76200" y="3429000"/>
            <a:ext cx="947450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CSS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Optamos por criar uma folha de estilo para cada página do site, pensando em organização do código e facilidade de </a:t>
            </a:r>
            <a:r>
              <a:rPr lang="pt-BR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reúso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para implantação da </a:t>
            </a:r>
            <a:r>
              <a:rPr lang="pt-BR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responsividade </a:t>
            </a:r>
            <a:r>
              <a:rPr lang="pt-BR" sz="20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site, onde definimos como o projeto se comportaria numa resolução mobile nas dimensões : </a:t>
            </a:r>
            <a:r>
              <a:rPr lang="pt-B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pt-B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pt-B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pt-B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pt-BR" sz="2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8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82A915-2A94-4E6A-857F-0F9332476F74}"/>
              </a:ext>
            </a:extLst>
          </p:cNvPr>
          <p:cNvSpPr txBox="1"/>
          <p:nvPr/>
        </p:nvSpPr>
        <p:spPr>
          <a:xfrm>
            <a:off x="0" y="146085"/>
            <a:ext cx="5964840" cy="523220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Light" panose="020B0502040204020203" pitchFamily="34" charset="0"/>
              </a:rPr>
              <a:t>Estruturação – FRONT END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819B36C8-D72B-9341-BA66-E14F42753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800" y="-17081"/>
            <a:ext cx="2613024" cy="60659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BEEF5B2-9B52-7BA1-0608-E5338B2EE656}"/>
              </a:ext>
            </a:extLst>
          </p:cNvPr>
          <p:cNvSpPr txBox="1"/>
          <p:nvPr/>
        </p:nvSpPr>
        <p:spPr>
          <a:xfrm>
            <a:off x="9134306" y="6519446"/>
            <a:ext cx="3384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DDA0355-694C-4820-47B4-A8B40904BEAA}"/>
              </a:ext>
            </a:extLst>
          </p:cNvPr>
          <p:cNvSpPr txBox="1"/>
          <p:nvPr/>
        </p:nvSpPr>
        <p:spPr>
          <a:xfrm>
            <a:off x="140210" y="905399"/>
            <a:ext cx="4421981" cy="7892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Por fim, ao lado segue a estruturação das pastas do projeto  e a folha de estilo principal (style.css) que serviu de modelo para as outras folhas de estilo conforme já mencionado.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Toda a estruturação do projeto foi arquitetado tendo como objetivo a reutilização do código para futuras inovações e expansão de conteúdo para cada seção do site por meio de pressets predefinidos que facilitam a utilização.</a:t>
            </a:r>
          </a:p>
          <a:p>
            <a:pPr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A346F16-6BF1-2956-0D3C-825B189D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29" y="878855"/>
            <a:ext cx="7349161" cy="57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0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60C865A-A748-D71C-5979-2A9D9B151328}"/>
              </a:ext>
            </a:extLst>
          </p:cNvPr>
          <p:cNvSpPr txBox="1"/>
          <p:nvPr/>
        </p:nvSpPr>
        <p:spPr>
          <a:xfrm>
            <a:off x="0" y="200492"/>
            <a:ext cx="5964840" cy="523220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Light" panose="020B0502040204020203" pitchFamily="34" charset="0"/>
              </a:rPr>
              <a:t>Estruturação – BACK END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BE01629C-510F-F931-8EBF-ABF4F1A43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800" y="38567"/>
            <a:ext cx="2613024" cy="60659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AEBA1C7-7417-324F-68C9-453DDE89FB80}"/>
              </a:ext>
            </a:extLst>
          </p:cNvPr>
          <p:cNvSpPr txBox="1"/>
          <p:nvPr/>
        </p:nvSpPr>
        <p:spPr>
          <a:xfrm>
            <a:off x="9124975" y="6309896"/>
            <a:ext cx="3384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23BD002-92A4-65D2-7C48-D072D03DB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1" y="935703"/>
            <a:ext cx="4963218" cy="563006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32E9D86-EC82-CF26-EB73-B34E37779870}"/>
              </a:ext>
            </a:extLst>
          </p:cNvPr>
          <p:cNvSpPr txBox="1"/>
          <p:nvPr/>
        </p:nvSpPr>
        <p:spPr>
          <a:xfrm>
            <a:off x="7247491" y="2476996"/>
            <a:ext cx="4326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	Alguns </a:t>
            </a:r>
            <a:r>
              <a:rPr lang="pt-BR" dirty="0" err="1"/>
              <a:t>NPM’s</a:t>
            </a:r>
            <a:r>
              <a:rPr lang="pt-BR" dirty="0"/>
              <a:t> que usamos:</a:t>
            </a:r>
          </a:p>
          <a:p>
            <a:r>
              <a:rPr lang="pt-BR" dirty="0"/>
              <a:t>Body-parser</a:t>
            </a:r>
          </a:p>
          <a:p>
            <a:r>
              <a:rPr lang="pt-BR" dirty="0"/>
              <a:t>Express</a:t>
            </a:r>
          </a:p>
          <a:p>
            <a:r>
              <a:rPr lang="pt-BR" dirty="0"/>
              <a:t>Express-</a:t>
            </a:r>
            <a:r>
              <a:rPr lang="pt-BR" dirty="0" err="1"/>
              <a:t>handlebars</a:t>
            </a:r>
            <a:endParaRPr lang="pt-BR" dirty="0"/>
          </a:p>
          <a:p>
            <a:r>
              <a:rPr lang="pt-BR" dirty="0" err="1"/>
              <a:t>passports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412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60C865A-A748-D71C-5979-2A9D9B151328}"/>
              </a:ext>
            </a:extLst>
          </p:cNvPr>
          <p:cNvSpPr txBox="1"/>
          <p:nvPr/>
        </p:nvSpPr>
        <p:spPr>
          <a:xfrm>
            <a:off x="0" y="200492"/>
            <a:ext cx="5964840" cy="523220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Light" panose="020B0502040204020203" pitchFamily="34" charset="0"/>
              </a:rPr>
              <a:t>Estruturação – BACK END’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BE01629C-510F-F931-8EBF-ABF4F1A43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800" y="38567"/>
            <a:ext cx="2613024" cy="60659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AEBA1C7-7417-324F-68C9-453DDE89FB80}"/>
              </a:ext>
            </a:extLst>
          </p:cNvPr>
          <p:cNvSpPr txBox="1"/>
          <p:nvPr/>
        </p:nvSpPr>
        <p:spPr>
          <a:xfrm>
            <a:off x="9124975" y="6309896"/>
            <a:ext cx="3384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2E9D86-EC82-CF26-EB73-B34E37779870}"/>
              </a:ext>
            </a:extLst>
          </p:cNvPr>
          <p:cNvSpPr txBox="1"/>
          <p:nvPr/>
        </p:nvSpPr>
        <p:spPr>
          <a:xfrm>
            <a:off x="7605010" y="1092182"/>
            <a:ext cx="4326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		Como é feito:</a:t>
            </a:r>
          </a:p>
          <a:p>
            <a:r>
              <a:rPr lang="pt-BR" dirty="0"/>
              <a:t>	Categorias e Postagens pelo Admin. </a:t>
            </a:r>
          </a:p>
          <a:p>
            <a:endParaRPr lang="pt-BR" dirty="0"/>
          </a:p>
        </p:txBody>
      </p:sp>
      <p:pic>
        <p:nvPicPr>
          <p:cNvPr id="7" name="admin.js - site_v1 - Visual Studio Code 2022-12-11 15-33-50">
            <a:hlinkClick r:id="" action="ppaction://media"/>
            <a:extLst>
              <a:ext uri="{FF2B5EF4-FFF2-40B4-BE49-F238E27FC236}">
                <a16:creationId xmlns:a16="http://schemas.microsoft.com/office/drawing/2014/main" id="{BEB32229-480C-D1AD-4192-52610EF8A1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74663" y="2015512"/>
            <a:ext cx="4256814" cy="2859695"/>
          </a:xfrm>
          <a:prstGeom prst="rect">
            <a:avLst/>
          </a:prstGeom>
        </p:spPr>
      </p:pic>
      <p:pic>
        <p:nvPicPr>
          <p:cNvPr id="8" name="5D1FC150">
            <a:hlinkClick r:id="" action="ppaction://media"/>
            <a:extLst>
              <a:ext uri="{FF2B5EF4-FFF2-40B4-BE49-F238E27FC236}">
                <a16:creationId xmlns:a16="http://schemas.microsoft.com/office/drawing/2014/main" id="{ED380079-6C11-DEF4-FBBD-0F573282AB9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0176" y="1246932"/>
            <a:ext cx="7138460" cy="47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4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1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60C865A-A748-D71C-5979-2A9D9B151328}"/>
              </a:ext>
            </a:extLst>
          </p:cNvPr>
          <p:cNvSpPr txBox="1"/>
          <p:nvPr/>
        </p:nvSpPr>
        <p:spPr>
          <a:xfrm>
            <a:off x="0" y="200492"/>
            <a:ext cx="5964840" cy="523220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Light" panose="020B0502040204020203" pitchFamily="34" charset="0"/>
              </a:rPr>
              <a:t>Estruturação – BACK END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BE01629C-510F-F931-8EBF-ABF4F1A43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800" y="38567"/>
            <a:ext cx="2613024" cy="60659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AEBA1C7-7417-324F-68C9-453DDE89FB80}"/>
              </a:ext>
            </a:extLst>
          </p:cNvPr>
          <p:cNvSpPr txBox="1"/>
          <p:nvPr/>
        </p:nvSpPr>
        <p:spPr>
          <a:xfrm>
            <a:off x="9124975" y="6309896"/>
            <a:ext cx="3384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2E9D86-EC82-CF26-EB73-B34E37779870}"/>
              </a:ext>
            </a:extLst>
          </p:cNvPr>
          <p:cNvSpPr txBox="1"/>
          <p:nvPr/>
        </p:nvSpPr>
        <p:spPr>
          <a:xfrm>
            <a:off x="4046772" y="922917"/>
            <a:ext cx="4326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		Como é feito:</a:t>
            </a:r>
          </a:p>
          <a:p>
            <a:r>
              <a:rPr lang="pt-BR" dirty="0"/>
              <a:t>		      Cadastro e Login. </a:t>
            </a:r>
          </a:p>
          <a:p>
            <a:endParaRPr lang="pt-BR" dirty="0"/>
          </a:p>
        </p:txBody>
      </p:sp>
      <p:pic>
        <p:nvPicPr>
          <p:cNvPr id="8" name="METAVERSE - Google Chrome 2022-12-11 15-45-17">
            <a:hlinkClick r:id="" action="ppaction://media"/>
            <a:extLst>
              <a:ext uri="{FF2B5EF4-FFF2-40B4-BE49-F238E27FC236}">
                <a16:creationId xmlns:a16="http://schemas.microsoft.com/office/drawing/2014/main" id="{61CCEC4D-5457-45E2-22D6-5F8BEEFF38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9617" y="1578828"/>
            <a:ext cx="8060776" cy="42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60C865A-A748-D71C-5979-2A9D9B151328}"/>
              </a:ext>
            </a:extLst>
          </p:cNvPr>
          <p:cNvSpPr txBox="1"/>
          <p:nvPr/>
        </p:nvSpPr>
        <p:spPr>
          <a:xfrm>
            <a:off x="0" y="200492"/>
            <a:ext cx="5964840" cy="523220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Light" panose="020B0502040204020203" pitchFamily="34" charset="0"/>
              </a:rPr>
              <a:t>Estruturação – BACK END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BE01629C-510F-F931-8EBF-ABF4F1A43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800" y="38567"/>
            <a:ext cx="2613024" cy="60659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AEBA1C7-7417-324F-68C9-453DDE89FB80}"/>
              </a:ext>
            </a:extLst>
          </p:cNvPr>
          <p:cNvSpPr txBox="1"/>
          <p:nvPr/>
        </p:nvSpPr>
        <p:spPr>
          <a:xfrm>
            <a:off x="9124975" y="6309896"/>
            <a:ext cx="3384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2E9D86-EC82-CF26-EB73-B34E37779870}"/>
              </a:ext>
            </a:extLst>
          </p:cNvPr>
          <p:cNvSpPr txBox="1"/>
          <p:nvPr/>
        </p:nvSpPr>
        <p:spPr>
          <a:xfrm>
            <a:off x="7425291" y="1345142"/>
            <a:ext cx="4326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		Banco de Dados:</a:t>
            </a:r>
          </a:p>
          <a:p>
            <a:r>
              <a:rPr lang="pt-BR" dirty="0"/>
              <a:t>Usamos o </a:t>
            </a:r>
            <a:r>
              <a:rPr lang="pt-BR" dirty="0" err="1"/>
              <a:t>MongoDB</a:t>
            </a:r>
            <a:r>
              <a:rPr lang="pt-BR" dirty="0"/>
              <a:t>,</a:t>
            </a:r>
          </a:p>
          <a:p>
            <a:r>
              <a:rPr lang="pt-BR" dirty="0"/>
              <a:t>Para armazenar as Categorias, postagens, login e cadastro.</a:t>
            </a:r>
          </a:p>
          <a:p>
            <a:endParaRPr lang="pt-BR" dirty="0"/>
          </a:p>
        </p:txBody>
      </p:sp>
      <p:pic>
        <p:nvPicPr>
          <p:cNvPr id="1026" name="Picture 2" descr="Introdução ao MongoDB: Banco de Dados Orientado a Documentos">
            <a:extLst>
              <a:ext uri="{FF2B5EF4-FFF2-40B4-BE49-F238E27FC236}">
                <a16:creationId xmlns:a16="http://schemas.microsoft.com/office/drawing/2014/main" id="{2E1CB712-680D-2B8A-7B6B-92FA1A30A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23" y="1099588"/>
            <a:ext cx="3614737" cy="188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8A14C9-AA5F-428D-1E2E-5D37ECAF1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958" y="3400715"/>
            <a:ext cx="7557764" cy="21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62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BE01629C-510F-F931-8EBF-ABF4F1A43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800" y="38567"/>
            <a:ext cx="2613024" cy="60659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AEBA1C7-7417-324F-68C9-453DDE89FB80}"/>
              </a:ext>
            </a:extLst>
          </p:cNvPr>
          <p:cNvSpPr txBox="1"/>
          <p:nvPr/>
        </p:nvSpPr>
        <p:spPr>
          <a:xfrm>
            <a:off x="9124975" y="6309896"/>
            <a:ext cx="3384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135509-58DD-9E34-96F6-67038E9D533A}"/>
              </a:ext>
            </a:extLst>
          </p:cNvPr>
          <p:cNvSpPr txBox="1"/>
          <p:nvPr/>
        </p:nvSpPr>
        <p:spPr>
          <a:xfrm>
            <a:off x="2785534" y="2531534"/>
            <a:ext cx="675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OBRIGADA PELA ATENÇÃO</a:t>
            </a:r>
          </a:p>
        </p:txBody>
      </p:sp>
    </p:spTree>
    <p:extLst>
      <p:ext uri="{BB962C8B-B14F-4D97-AF65-F5344CB8AC3E}">
        <p14:creationId xmlns:p14="http://schemas.microsoft.com/office/powerpoint/2010/main" val="400368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FD64A-AEFD-5E1D-106B-3B9E9570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946901"/>
            <a:ext cx="5514975" cy="919999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1"/>
                </a:solidFill>
                <a:latin typeface="Bahnschrift" panose="020B0502040204020203" pitchFamily="34" charset="0"/>
              </a:rPr>
              <a:t>Escolha</a:t>
            </a:r>
            <a:r>
              <a:rPr lang="pt-BR" sz="4000" dirty="0">
                <a:solidFill>
                  <a:schemeClr val="tx1"/>
                </a:solidFill>
                <a:latin typeface="Bahnschrift" panose="020B0502040204020203" pitchFamily="34" charset="0"/>
              </a:rPr>
              <a:t> do tema: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54A6D-98A9-920B-56E0-15C7F7DE8364}"/>
              </a:ext>
            </a:extLst>
          </p:cNvPr>
          <p:cNvSpPr txBox="1"/>
          <p:nvPr/>
        </p:nvSpPr>
        <p:spPr>
          <a:xfrm>
            <a:off x="238125" y="2557463"/>
            <a:ext cx="996315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/>
              <a:t>Nosso projeto interdisciplinar foi desenvolvido com o </a:t>
            </a:r>
            <a:r>
              <a:rPr lang="pt-BR" sz="2800" b="1" dirty="0"/>
              <a:t>intuito</a:t>
            </a:r>
            <a:r>
              <a:rPr lang="pt-BR" sz="2800" dirty="0"/>
              <a:t> de criar um ambiente onde as pessoas pudessem imergir nesse universo do </a:t>
            </a:r>
            <a:r>
              <a:rPr lang="pt-BR" sz="2800" dirty="0">
                <a:solidFill>
                  <a:schemeClr val="accent2"/>
                </a:solidFill>
              </a:rPr>
              <a:t>metarverso </a:t>
            </a:r>
            <a:r>
              <a:rPr lang="pt-BR" sz="2800" dirty="0"/>
              <a:t>que a cada dia esta mais presente na nossa realidade física e virtual, pensando nisso reunimos em um só lugar as principais notícias, conceitos e novidades que essa nova tecnologia tem a nos trazer.</a:t>
            </a:r>
          </a:p>
        </p:txBody>
      </p:sp>
    </p:spTree>
    <p:extLst>
      <p:ext uri="{BB962C8B-B14F-4D97-AF65-F5344CB8AC3E}">
        <p14:creationId xmlns:p14="http://schemas.microsoft.com/office/powerpoint/2010/main" val="3621667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CFCDC51-6886-FC43-6810-1AA9128C050B}"/>
              </a:ext>
            </a:extLst>
          </p:cNvPr>
          <p:cNvSpPr txBox="1"/>
          <p:nvPr/>
        </p:nvSpPr>
        <p:spPr>
          <a:xfrm>
            <a:off x="8959" y="102530"/>
            <a:ext cx="5395806" cy="646331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ahnschrift Light" panose="020B0502040204020203" pitchFamily="34" charset="0"/>
              </a:rPr>
              <a:t>Design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E3928A-2846-F52D-A8D1-E32DDF6CEE28}"/>
              </a:ext>
            </a:extLst>
          </p:cNvPr>
          <p:cNvSpPr txBox="1"/>
          <p:nvPr/>
        </p:nvSpPr>
        <p:spPr>
          <a:xfrm>
            <a:off x="210523" y="1146565"/>
            <a:ext cx="6286500" cy="501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Utilizamos para a prototipagem do design do projeto o programa online </a:t>
            </a:r>
            <a:r>
              <a:rPr lang="pt-BR" sz="2400" b="0" i="0" dirty="0">
                <a:effectLst/>
                <a:latin typeface="arial" panose="020B0604020202020204" pitchFamily="34" charset="0"/>
              </a:rPr>
              <a:t>Figma, onde modelamos todas as interfaces gráficas do projeto mesclando conceitos de usabilidade, acessibilidade e harmonia de cores, pois acreditamos que para atrair a atenção dos usuários necessitamos possuir um design atraente e coerente com o objetivo do projeto.</a:t>
            </a:r>
            <a:endParaRPr lang="pt-BR" sz="24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A0E457A-BF83-1FE8-1A7D-AA51FD296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6991" y="1984231"/>
            <a:ext cx="1756750" cy="1854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62B05B-E493-60E2-812F-11425A1AB90A}"/>
              </a:ext>
            </a:extLst>
          </p:cNvPr>
          <p:cNvSpPr txBox="1"/>
          <p:nvPr/>
        </p:nvSpPr>
        <p:spPr>
          <a:xfrm>
            <a:off x="8801100" y="6391783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pic>
        <p:nvPicPr>
          <p:cNvPr id="12" name="Espaço Reservado para Conteúdo 4">
            <a:extLst>
              <a:ext uri="{FF2B5EF4-FFF2-40B4-BE49-F238E27FC236}">
                <a16:creationId xmlns:a16="http://schemas.microsoft.com/office/drawing/2014/main" id="{0B01333B-0CCB-E580-747E-6A3C8B3DE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138" y="0"/>
            <a:ext cx="2613024" cy="6065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E4968D-6B63-AE8A-B3AA-AEEB061FFB41}"/>
              </a:ext>
            </a:extLst>
          </p:cNvPr>
          <p:cNvSpPr txBox="1"/>
          <p:nvPr/>
        </p:nvSpPr>
        <p:spPr>
          <a:xfrm>
            <a:off x="93838" y="6398300"/>
            <a:ext cx="261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https://www.figma.com</a:t>
            </a:r>
          </a:p>
        </p:txBody>
      </p:sp>
    </p:spTree>
    <p:extLst>
      <p:ext uri="{BB962C8B-B14F-4D97-AF65-F5344CB8AC3E}">
        <p14:creationId xmlns:p14="http://schemas.microsoft.com/office/powerpoint/2010/main" val="78920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8883BDE-2DAB-1E42-8D9F-AD8CBA802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8339" y="6480367"/>
            <a:ext cx="9144000" cy="754025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Design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AF78E4-2A23-156F-1EEA-235BE14C4B6C}"/>
              </a:ext>
            </a:extLst>
          </p:cNvPr>
          <p:cNvSpPr txBox="1"/>
          <p:nvPr/>
        </p:nvSpPr>
        <p:spPr>
          <a:xfrm>
            <a:off x="93838" y="323164"/>
            <a:ext cx="5395806" cy="646331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ahnschrift Light" panose="020B0502040204020203" pitchFamily="34" charset="0"/>
              </a:rPr>
              <a:t>Design - Cores</a:t>
            </a:r>
          </a:p>
        </p:txBody>
      </p:sp>
      <p:pic>
        <p:nvPicPr>
          <p:cNvPr id="17" name="Espaço Reservado para Conteúdo 4">
            <a:extLst>
              <a:ext uri="{FF2B5EF4-FFF2-40B4-BE49-F238E27FC236}">
                <a16:creationId xmlns:a16="http://schemas.microsoft.com/office/drawing/2014/main" id="{6CB9C03F-3620-D62A-E2BC-29A08626F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526" y="39734"/>
            <a:ext cx="2613024" cy="60659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39992F2-843D-8F52-B947-3FEAF57205CE}"/>
              </a:ext>
            </a:extLst>
          </p:cNvPr>
          <p:cNvSpPr txBox="1"/>
          <p:nvPr/>
        </p:nvSpPr>
        <p:spPr>
          <a:xfrm>
            <a:off x="171450" y="1333500"/>
            <a:ext cx="6153150" cy="510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As cores utilizadas foram escolhidas para incentivar o usuário a mergulhar no universo imersivo e futurista do metarverso, trazendo uma experiência de conforto e usabilidade por todo o site, criando uma atmosfera imersiva. 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Pensando nisso escolhemos tons mais escuros e sóbrios com variações entre o </a:t>
            </a: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azul petróleo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azul fundo do mar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para o background e o branco para as fontes, trazendo um contraste bastante interessante para o projeto.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53566CA-4C71-4DCB-8C87-F3C05316E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644" y="1622663"/>
            <a:ext cx="6530906" cy="27663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2056088-44CA-2C02-99B0-5706C407673A}"/>
              </a:ext>
            </a:extLst>
          </p:cNvPr>
          <p:cNvSpPr txBox="1"/>
          <p:nvPr/>
        </p:nvSpPr>
        <p:spPr>
          <a:xfrm>
            <a:off x="8755097" y="6466400"/>
            <a:ext cx="9629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</p:spTree>
    <p:extLst>
      <p:ext uri="{BB962C8B-B14F-4D97-AF65-F5344CB8AC3E}">
        <p14:creationId xmlns:p14="http://schemas.microsoft.com/office/powerpoint/2010/main" val="35039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duotone>
              <a:prstClr val="black"/>
              <a:schemeClr val="accent1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14B99DA-7A4F-C50F-036C-E284BA831C6B}"/>
              </a:ext>
            </a:extLst>
          </p:cNvPr>
          <p:cNvSpPr txBox="1"/>
          <p:nvPr/>
        </p:nvSpPr>
        <p:spPr>
          <a:xfrm>
            <a:off x="0" y="342215"/>
            <a:ext cx="5395806" cy="646331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ahnschrift Light" panose="020B0502040204020203" pitchFamily="34" charset="0"/>
              </a:rPr>
              <a:t>Design - </a:t>
            </a:r>
            <a:r>
              <a:rPr lang="pt-BR" sz="3600" dirty="0"/>
              <a:t>Tipografia</a:t>
            </a:r>
            <a:endParaRPr lang="pt-BR" sz="3600" dirty="0">
              <a:latin typeface="Bahnschrift Light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50433BD-C1AB-E82E-A32E-2FF7FAC43BB8}"/>
              </a:ext>
            </a:extLst>
          </p:cNvPr>
          <p:cNvSpPr txBox="1"/>
          <p:nvPr/>
        </p:nvSpPr>
        <p:spPr>
          <a:xfrm>
            <a:off x="131938" y="1524000"/>
            <a:ext cx="806767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>
              <a:lnSpc>
                <a:spcPct val="150000"/>
              </a:lnSpc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Escolhemos fontes sem serifa que transmitem uma aparência mais clean, moderna e minimalista, trazendo para a experiência do usuário mais conforto durante a leitura dos conteúdos do site.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Font-family: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Poppins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ont-family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Verdana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Tahoma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ont-family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n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n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Tahoma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n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Verdana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n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'Montserrat'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'Segoe UI'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Tahoma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Geneva,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Verdana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Tipografia: o universo das fontes no motion graphics">
            <a:extLst>
              <a:ext uri="{FF2B5EF4-FFF2-40B4-BE49-F238E27FC236}">
                <a16:creationId xmlns:a16="http://schemas.microsoft.com/office/drawing/2014/main" id="{AE8B0D8A-1B09-A579-406F-F580BD08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674" y="2757487"/>
            <a:ext cx="3400425" cy="13430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F02898B5-9CB7-C98A-AD21-CA1D0BD39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75" y="247650"/>
            <a:ext cx="2613024" cy="60659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6CAC89-FA8B-1648-FC5D-124799D8EAA0}"/>
              </a:ext>
            </a:extLst>
          </p:cNvPr>
          <p:cNvSpPr txBox="1"/>
          <p:nvPr/>
        </p:nvSpPr>
        <p:spPr>
          <a:xfrm>
            <a:off x="8755097" y="6466400"/>
            <a:ext cx="9629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</p:spTree>
    <p:extLst>
      <p:ext uri="{BB962C8B-B14F-4D97-AF65-F5344CB8AC3E}">
        <p14:creationId xmlns:p14="http://schemas.microsoft.com/office/powerpoint/2010/main" val="374250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89462DAC-7880-0ECB-135C-92349AAD7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816" y="102636"/>
            <a:ext cx="2613024" cy="60659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F6AB236-1490-0944-579B-86A6F8489FD1}"/>
              </a:ext>
            </a:extLst>
          </p:cNvPr>
          <p:cNvSpPr txBox="1"/>
          <p:nvPr/>
        </p:nvSpPr>
        <p:spPr>
          <a:xfrm>
            <a:off x="8755097" y="6466400"/>
            <a:ext cx="3305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  <a:p>
            <a:endParaRPr lang="pt-BR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B2CA81-2104-084B-994C-6893680EE095}"/>
              </a:ext>
            </a:extLst>
          </p:cNvPr>
          <p:cNvSpPr txBox="1"/>
          <p:nvPr/>
        </p:nvSpPr>
        <p:spPr>
          <a:xfrm>
            <a:off x="0" y="296728"/>
            <a:ext cx="5395806" cy="646331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ahnschrift Light" panose="020B0502040204020203" pitchFamily="34" charset="0"/>
              </a:rPr>
              <a:t>Design - imagens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97B275-8BEF-0235-AC19-31489716A743}"/>
              </a:ext>
            </a:extLst>
          </p:cNvPr>
          <p:cNvSpPr txBox="1"/>
          <p:nvPr/>
        </p:nvSpPr>
        <p:spPr>
          <a:xfrm>
            <a:off x="204186" y="1203846"/>
            <a:ext cx="577673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Imagens do projeto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As escolhas das imagens foram feitas a partir de pesquisa do assunto que seria abordado em cada conteúdo do projeto.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</a:t>
            </a:r>
            <a:r>
              <a:rPr lang="pt-BR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Esclarecemos que as imagens foram obtidas através dos sites mais utilizados da internet para captação de imagem, respeitando os direitos autorais e intelectuais de seus criadores.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Fonte:</a:t>
            </a: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</a:t>
            </a:r>
            <a:endParaRPr lang="pt-BR" sz="1600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https://www.freeimages.com/pt</a:t>
            </a:r>
            <a:endParaRPr lang="pt-BR" sz="1600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Learn HTML code: img for images - YouTube">
            <a:extLst>
              <a:ext uri="{FF2B5EF4-FFF2-40B4-BE49-F238E27FC236}">
                <a16:creationId xmlns:a16="http://schemas.microsoft.com/office/drawing/2014/main" id="{46FA2F9C-BE05-0020-EA0F-1B973AF3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680" y="2220883"/>
            <a:ext cx="2466975" cy="18478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045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98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D3D851D-5EBA-AEC5-4913-7342E34D8EF8}"/>
              </a:ext>
            </a:extLst>
          </p:cNvPr>
          <p:cNvSpPr txBox="1"/>
          <p:nvPr/>
        </p:nvSpPr>
        <p:spPr>
          <a:xfrm>
            <a:off x="0" y="268963"/>
            <a:ext cx="8042988" cy="523220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Light" panose="020B0502040204020203" pitchFamily="34" charset="0"/>
              </a:rPr>
              <a:t>Design – Exemplos de imagens utilizadas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A57D904B-45A7-B166-5499-9C05104C7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203" y="154818"/>
            <a:ext cx="2613024" cy="60659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43AE31C-A731-4727-AC36-48D68AD99D97}"/>
              </a:ext>
            </a:extLst>
          </p:cNvPr>
          <p:cNvSpPr txBox="1"/>
          <p:nvPr/>
        </p:nvSpPr>
        <p:spPr>
          <a:xfrm>
            <a:off x="8755097" y="6466400"/>
            <a:ext cx="3305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  <a:p>
            <a:endParaRPr lang="pt-BR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E81A53-471F-8608-9121-0BAF35E6D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64" y="1284120"/>
            <a:ext cx="4205628" cy="19687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00EBBF-57A1-807B-6C53-641D6D607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3" y="1329197"/>
            <a:ext cx="3096364" cy="2065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024D459-CAB0-2306-8904-1DB20ED1B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837" y="1112232"/>
            <a:ext cx="3609806" cy="2408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CAB8091-07C5-BBB6-FA42-9531B644AA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2" y="3990532"/>
            <a:ext cx="7041504" cy="2640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64086DF-E6DD-D3AE-D7A7-97BCE5912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52" y="3954516"/>
            <a:ext cx="3990975" cy="2247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516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F9C9536-6DE8-AF7A-28FE-9E65B5C2D1CB}"/>
              </a:ext>
            </a:extLst>
          </p:cNvPr>
          <p:cNvSpPr txBox="1"/>
          <p:nvPr/>
        </p:nvSpPr>
        <p:spPr>
          <a:xfrm>
            <a:off x="0" y="126098"/>
            <a:ext cx="5395806" cy="646331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ahnschrift Light" panose="020B0502040204020203" pitchFamily="34" charset="0"/>
              </a:rPr>
              <a:t>Design -  Conteúdo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80A11A1E-0BB3-FF51-992A-ED2D3EBE9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81" y="145966"/>
            <a:ext cx="2613024" cy="60659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C1C3E4-D765-1CE8-185C-C1B05E6072EA}"/>
              </a:ext>
            </a:extLst>
          </p:cNvPr>
          <p:cNvSpPr txBox="1"/>
          <p:nvPr/>
        </p:nvSpPr>
        <p:spPr>
          <a:xfrm>
            <a:off x="8755097" y="6466400"/>
            <a:ext cx="3305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  <a:p>
            <a:endParaRPr lang="pt-BR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B8A36EB-2E39-EC10-B2C4-2631156C4EE8}"/>
              </a:ext>
            </a:extLst>
          </p:cNvPr>
          <p:cNvSpPr txBox="1"/>
          <p:nvPr/>
        </p:nvSpPr>
        <p:spPr>
          <a:xfrm>
            <a:off x="131160" y="668218"/>
            <a:ext cx="5582264" cy="673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Buscamos trazer  os conteúdos mais atualizados e simples para facilitar o entendimento do conceito </a:t>
            </a:r>
            <a:r>
              <a:rPr lang="pt-BR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metaverso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 permitir para os usuários ao longo da navegação pelo site uma sensação de escaneabilidade, ou seja, fluidez e continuidade por todo o conteúdo.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Além de trazer referências externas sobre os principais temas envolvidos com metaverso ex. </a:t>
            </a:r>
            <a:r>
              <a:rPr lang="pt-BR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Realidade Aumentada, Inteligência Artificial,  Criptomoedas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pt-BR" dirty="0"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Para os cadastrados no site,  haverá uma área de acesso exclusivo  com </a:t>
            </a:r>
            <a:r>
              <a:rPr lang="pt-BR" dirty="0">
                <a:effectLst/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 principais notícias e eventos sobre metaverso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Montagem de conteúdo para criação de sites - Blog Mutltlinks">
            <a:extLst>
              <a:ext uri="{FF2B5EF4-FFF2-40B4-BE49-F238E27FC236}">
                <a16:creationId xmlns:a16="http://schemas.microsoft.com/office/drawing/2014/main" id="{A8DC461D-8F17-86FE-44F0-45E1DA28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691" y="1779365"/>
            <a:ext cx="3021618" cy="25180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F0607CE2-E93D-DC5D-3D4F-17AB7AFD2A80}"/>
              </a:ext>
            </a:extLst>
          </p:cNvPr>
          <p:cNvCxnSpPr/>
          <p:nvPr/>
        </p:nvCxnSpPr>
        <p:spPr>
          <a:xfrm flipV="1">
            <a:off x="4747220" y="5528929"/>
            <a:ext cx="765544" cy="191386"/>
          </a:xfrm>
          <a:prstGeom prst="bentConnector3">
            <a:avLst>
              <a:gd name="adj1" fmla="val -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ABFFAD1E-3A21-9DDD-EF88-D7145097F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2764" y="5324184"/>
            <a:ext cx="6607113" cy="12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1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39CB020-ADF2-100B-5EDB-A5109EF367D9}"/>
              </a:ext>
            </a:extLst>
          </p:cNvPr>
          <p:cNvSpPr txBox="1"/>
          <p:nvPr/>
        </p:nvSpPr>
        <p:spPr>
          <a:xfrm>
            <a:off x="0" y="249923"/>
            <a:ext cx="5964840" cy="646331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ahnschrift Light" panose="020B0502040204020203" pitchFamily="34" charset="0"/>
              </a:rPr>
              <a:t>Estruturação – FRONT END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918300C2-3449-1F63-1DF5-0B2F4F632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531" y="269791"/>
            <a:ext cx="2613024" cy="60659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27F59B-C60D-ED82-FA5C-862D8DC738C9}"/>
              </a:ext>
            </a:extLst>
          </p:cNvPr>
          <p:cNvSpPr txBox="1"/>
          <p:nvPr/>
        </p:nvSpPr>
        <p:spPr>
          <a:xfrm>
            <a:off x="8824913" y="6403543"/>
            <a:ext cx="4929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http://mundometaverse.com.br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010426-46AA-BD9C-8D2B-189CD197ADE9}"/>
              </a:ext>
            </a:extLst>
          </p:cNvPr>
          <p:cNvSpPr txBox="1"/>
          <p:nvPr/>
        </p:nvSpPr>
        <p:spPr>
          <a:xfrm>
            <a:off x="131160" y="1749743"/>
            <a:ext cx="4835842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Após o desenvolvimento dos layouts iniciamos a estruturação do projeto na plataforma de desenvolvimento Visual Code, e para trazer mais coerência e adequação às diretrizes de desenvolvimento da * W3C utilizamos tags semânticas com o intuito de trazer significado e acessibilidade para os mecanismos de busca da internet.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A25B07-0D22-6B35-DA46-C8DB3D438C3C}"/>
              </a:ext>
            </a:extLst>
          </p:cNvPr>
          <p:cNvSpPr txBox="1"/>
          <p:nvPr/>
        </p:nvSpPr>
        <p:spPr>
          <a:xfrm>
            <a:off x="71439" y="6434321"/>
            <a:ext cx="891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pt-BR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W3C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sz="1400" b="0" i="0" dirty="0">
                <a:effectLst/>
                <a:latin typeface="arial" panose="020B0604020202020204" pitchFamily="34" charset="0"/>
              </a:rPr>
              <a:t>World Wide Web Consortium é a principal organização de padronização da World Wide Web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t-BR" sz="1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B5A359-1889-5525-8B32-80C50E10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172" y="1967013"/>
            <a:ext cx="7261668" cy="37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53892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Profundidade</Template>
  <TotalTime>435</TotalTime>
  <Words>970</Words>
  <Application>Microsoft Office PowerPoint</Application>
  <PresentationFormat>Widescreen</PresentationFormat>
  <Paragraphs>107</Paragraphs>
  <Slides>19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Arial</vt:lpstr>
      <vt:lpstr>Bahnschrift</vt:lpstr>
      <vt:lpstr>Bahnschrift Light</vt:lpstr>
      <vt:lpstr>Consolas</vt:lpstr>
      <vt:lpstr>Corbel</vt:lpstr>
      <vt:lpstr>Profundidade</vt:lpstr>
      <vt:lpstr>METAVERSE </vt:lpstr>
      <vt:lpstr>Escolha do tema: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METAVERSE </dc:title>
  <dc:creator>Mary Alice</dc:creator>
  <cp:lastModifiedBy>Yasmin Renata Da Silva</cp:lastModifiedBy>
  <cp:revision>16</cp:revision>
  <dcterms:created xsi:type="dcterms:W3CDTF">2022-10-29T18:24:00Z</dcterms:created>
  <dcterms:modified xsi:type="dcterms:W3CDTF">2022-12-11T18:56:44Z</dcterms:modified>
</cp:coreProperties>
</file>